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7" r:id="rId4"/>
    <p:sldId id="258" r:id="rId5"/>
    <p:sldId id="260" r:id="rId6"/>
    <p:sldId id="263" r:id="rId7"/>
    <p:sldId id="268" r:id="rId8"/>
    <p:sldId id="264" r:id="rId9"/>
    <p:sldId id="265" r:id="rId10"/>
    <p:sldId id="266" r:id="rId11"/>
    <p:sldId id="267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49" autoAdjust="0"/>
    <p:restoredTop sz="93883" autoAdjust="0"/>
  </p:normalViewPr>
  <p:slideViewPr>
    <p:cSldViewPr snapToGrid="0">
      <p:cViewPr varScale="1">
        <p:scale>
          <a:sx n="115" d="100"/>
          <a:sy n="115" d="100"/>
        </p:scale>
        <p:origin x="36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B329-BDED-45FA-933A-EB6CCCF62C83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93E3-995D-4966-9F1D-94D2EE936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89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B329-BDED-45FA-933A-EB6CCCF62C83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93E3-995D-4966-9F1D-94D2EE936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70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B329-BDED-45FA-933A-EB6CCCF62C83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93E3-995D-4966-9F1D-94D2EE936D2E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6815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B329-BDED-45FA-933A-EB6CCCF62C83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93E3-995D-4966-9F1D-94D2EE936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944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B329-BDED-45FA-933A-EB6CCCF62C83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93E3-995D-4966-9F1D-94D2EE936D2E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2902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B329-BDED-45FA-933A-EB6CCCF62C83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93E3-995D-4966-9F1D-94D2EE936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577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B329-BDED-45FA-933A-EB6CCCF62C83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93E3-995D-4966-9F1D-94D2EE936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968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B329-BDED-45FA-933A-EB6CCCF62C83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93E3-995D-4966-9F1D-94D2EE936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51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B329-BDED-45FA-933A-EB6CCCF62C83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93E3-995D-4966-9F1D-94D2EE936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157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B329-BDED-45FA-933A-EB6CCCF62C83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93E3-995D-4966-9F1D-94D2EE936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08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B329-BDED-45FA-933A-EB6CCCF62C83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93E3-995D-4966-9F1D-94D2EE936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67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B329-BDED-45FA-933A-EB6CCCF62C83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93E3-995D-4966-9F1D-94D2EE936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32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B329-BDED-45FA-933A-EB6CCCF62C83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93E3-995D-4966-9F1D-94D2EE936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39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B329-BDED-45FA-933A-EB6CCCF62C83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93E3-995D-4966-9F1D-94D2EE936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87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B329-BDED-45FA-933A-EB6CCCF62C83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93E3-995D-4966-9F1D-94D2EE936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46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B329-BDED-45FA-933A-EB6CCCF62C83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93E3-995D-4966-9F1D-94D2EE936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06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8B329-BDED-45FA-933A-EB6CCCF62C83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DC93E3-995D-4966-9F1D-94D2EE936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72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sr.wikipedia.org/wiki/%D0%9A%D1%80%D0%B0%D1%99%D0%B5%D0%B2%D0%B8%D1%9B_%D0%B8_%D0%BF%D1%80%D0%BE%D1%81%D1%98%D0%B0%D0%BA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s://sr.wikipedia.org/wiki/Do%C5%BEivljaji_Toma_Sojer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w/index.php?title=%D0%88%D0%B5%D0%BD%D0%BA%D0%B8_%D0%BD%D0%B0_%D0%B4%D0%B2%D0%BE%D1%80%D1%83_%D0%BA%D1%80%D0%B0%D1%99%D0%B0_%D0%90%D1%80%D1%82%D1%83%D1%80%D0%B0&amp;action=edit&amp;redlink=1" TargetMode="External"/><Relationship Id="rId5" Type="http://schemas.openxmlformats.org/officeDocument/2006/relationships/hyperlink" Target="https://sr.wikipedia.org/w/index.php?title=%D0%94%D0%BE%D0%B6%D0%B8%D0%B2%D1%99%D0%B0%D1%98%D0%B8_%D0%A5%D0%B0%D0%BA%D0%BB%D0%B1%D0%B5%D1%80%D0%B8%D1%98%D0%B0_%D0%A4%D0%B8%D0%BD%D0%B0&amp;action=edit&amp;redlink=1" TargetMode="External"/><Relationship Id="rId4" Type="http://schemas.openxmlformats.org/officeDocument/2006/relationships/hyperlink" Target="https://sr.wikipedia.org/w/index.php?title=%D0%96%D0%B8%D0%B2%D0%BE%D1%82_%D0%BD%D0%B0_%D0%9C%D0%B8%D1%81%D0%B8%D1%81%D0%B8%D0%BF%D0%B8%D1%98%D1%83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7011" y="3337091"/>
            <a:ext cx="7164370" cy="1810642"/>
          </a:xfrm>
        </p:spPr>
        <p:txBody>
          <a:bodyPr/>
          <a:lstStyle/>
          <a:p>
            <a:r>
              <a:rPr lang="sr-Cyrl-RS" dirty="0"/>
              <a:t>Аутори: Јаков Јаковљевић, Павле Рајков </a:t>
            </a:r>
          </a:p>
          <a:p>
            <a:endParaRPr lang="sr-Cyrl-RS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9559" y="1461156"/>
            <a:ext cx="7993930" cy="1875934"/>
          </a:xfrm>
        </p:spPr>
        <p:txBody>
          <a:bodyPr/>
          <a:lstStyle/>
          <a:p>
            <a:r>
              <a:rPr lang="sr-Cyrl-RS" dirty="0"/>
              <a:t>Доживљаји Тома Сојера - Потрага за благом - 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4506012" y="3744126"/>
            <a:ext cx="2455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2">
                    <a:lumMod val="50000"/>
                  </a:schemeClr>
                </a:solidFill>
              </a:rPr>
              <a:t>Одељење: </a:t>
            </a:r>
            <a:r>
              <a:rPr lang="sr-Latn-RS" dirty="0">
                <a:solidFill>
                  <a:schemeClr val="bg2">
                    <a:lumMod val="50000"/>
                  </a:schemeClr>
                </a:solidFill>
              </a:rPr>
              <a:t>V/2</a:t>
            </a:r>
            <a:endParaRPr lang="en-US" sz="1800" kern="12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33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708" y="264405"/>
            <a:ext cx="9022815" cy="1665995"/>
          </a:xfrm>
        </p:spPr>
        <p:txBody>
          <a:bodyPr>
            <a:normAutofit/>
          </a:bodyPr>
          <a:lstStyle/>
          <a:p>
            <a:r>
              <a:rPr lang="sr-Cyrl-RS" dirty="0"/>
              <a:t> </a:t>
            </a:r>
            <a:r>
              <a:rPr lang="sr-Cyrl-RS" sz="4900" dirty="0"/>
              <a:t>   Разлике између филма </a:t>
            </a:r>
            <a:br>
              <a:rPr lang="sr-Cyrl-RS" sz="4900" dirty="0"/>
            </a:br>
            <a:r>
              <a:rPr lang="sr-Cyrl-RS" sz="4900" dirty="0"/>
              <a:t>                и књиге</a:t>
            </a:r>
            <a:r>
              <a:rPr lang="sr-Cyrl-RS" dirty="0"/>
              <a:t> </a:t>
            </a:r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46755" y="1994518"/>
            <a:ext cx="7076836" cy="419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3136" rIns="0" bIns="2031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Главне разлике између књиге и филмских верзија</a:t>
            </a:r>
            <a:endParaRPr kumimoji="0" lang="en-US" sz="105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Спајање две књиге</a:t>
            </a:r>
            <a:r>
              <a:rPr kumimoji="0" lang="en-US" b="0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: Многи филмови комбинују радњу из две различите књиге Марка Твена — </a:t>
            </a:r>
            <a:r>
              <a:rPr kumimoji="0" lang="en-US" b="0" i="1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„Доживљаји Тома Сојера“</a:t>
            </a:r>
            <a:r>
              <a:rPr kumimoji="0" lang="en-US" b="0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и </a:t>
            </a:r>
            <a:r>
              <a:rPr kumimoji="0" lang="en-US" b="0" i="1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„Доживљаји Хаклберија Фина“</a:t>
            </a:r>
            <a:r>
              <a:rPr kumimoji="0" lang="en-US" b="0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. У лектири су то два потпуно одвојена романа са различитим темама.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Улога Хаклберија Фина</a:t>
            </a:r>
            <a:r>
              <a:rPr kumimoji="0" lang="en-US" b="0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: У књизи је Хак споредни лик који се придружује Тому у авантурама, док га филмови често постављају као равноправног главног јунака од самог почетка.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Изостављање епизода</a:t>
            </a:r>
            <a:r>
              <a:rPr kumimoji="0" lang="en-US" b="0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: У већини филмова потпуно је избачен Томов боравак код деде и бабе, као и дугачке сцене из школе и цркве. Филмаџије се фокусирају искључиво на убиство на гробљу и потрагу за благом.</a:t>
            </a:r>
            <a:r>
              <a:rPr kumimoji="0" lang="en-US" b="0" i="0" u="none" strike="noStrike" cap="none" normalizeH="0" noProof="1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endParaRPr kumimoji="0" lang="en-US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126" name="Picture 6" descr="Доживљаји Тома Сојера“ – припрема за лектиру | Srpski jezik i književn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59" y="1438636"/>
            <a:ext cx="3329084" cy="470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rue False PNG Transparent Images Free Download | Vector Files |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404" y="4722019"/>
            <a:ext cx="3961952" cy="247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405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800" dirty="0"/>
              <a:t>     И још много њих.......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0333"/>
            <a:ext cx="6477663" cy="381714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Ублажавање Томовог карактера и мрачних тонова</a:t>
            </a:r>
          </a:p>
          <a:p>
            <a:r>
              <a:rPr lang="ru-RU" b="1" dirty="0"/>
              <a:t>Књига</a:t>
            </a:r>
            <a:r>
              <a:rPr lang="ru-RU" dirty="0"/>
              <a:t>: Марк Твен у књизи приказује Тома као правог малог преваранта који лаже, краде шећер, бежи од батина и показује дечју себичност због које његова тетка Поли искрено пати. Такође, Твен отворено критикује тадашње друштво, школу, строгу цркву и сујеверје. </a:t>
            </a:r>
          </a:p>
          <a:p>
            <a:r>
              <a:rPr lang="ru-RU" b="1" dirty="0"/>
              <a:t>Филм</a:t>
            </a:r>
            <a:r>
              <a:rPr lang="ru-RU" dirty="0"/>
              <a:t>: У већини филмова (нарочито холивудским и породичним) Томов карактер је знатно „ублажен“ и романтизован. Он је приказан више као симпатични, невини несташко, а друштвена критика и озбиљнији мотиви су избачени како би филм био забавнији и лакши за гледање. </a:t>
            </a:r>
          </a:p>
          <a:p>
            <a:r>
              <a:rPr lang="ru-RU" dirty="0"/>
              <a:t>.  </a:t>
            </a:r>
          </a:p>
        </p:txBody>
      </p:sp>
      <p:pic>
        <p:nvPicPr>
          <p:cNvPr id="7170" name="Picture 2" descr="Doživljaji Toma Sojera — Википедиј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97" y="1532765"/>
            <a:ext cx="2910177" cy="353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7334" y="5072276"/>
            <a:ext cx="104942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5. Приказ унутрашњих осећања</a:t>
            </a:r>
          </a:p>
          <a:p>
            <a:r>
              <a:rPr lang="ru-RU" b="1" dirty="0"/>
              <a:t>Књига</a:t>
            </a:r>
            <a:r>
              <a:rPr lang="ru-RU" dirty="0"/>
              <a:t>: Писац детаљно описује унутрашње борбе, грижу савести коју Том и Хак осећају након што су присуствовали убиству на гробљу, као и дубок страх да ће их Индијанац Џо пронаћи. </a:t>
            </a:r>
          </a:p>
          <a:p>
            <a:r>
              <a:rPr lang="ru-RU" b="1" dirty="0"/>
              <a:t>Филм</a:t>
            </a:r>
            <a:r>
              <a:rPr lang="ru-RU" dirty="0"/>
              <a:t>: Страх и психолошка напетост се теже преносе на екран, па се филм више ослања на спољашњу акцију, музику и визуелне ефекте како би приказао опасност</a:t>
            </a:r>
            <a:endParaRPr lang="en-GB" dirty="0"/>
          </a:p>
        </p:txBody>
      </p:sp>
      <p:pic>
        <p:nvPicPr>
          <p:cNvPr id="7172" name="Picture 4" descr="heart emoji png file 18824830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292" y="2693912"/>
            <a:ext cx="2778831" cy="277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51003" y="3697491"/>
            <a:ext cx="2007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/>
              <a:t>Б. Т.</a:t>
            </a:r>
            <a:r>
              <a:rPr lang="sr-Cyrl-RS" dirty="0"/>
              <a:t> 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483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           </a:t>
            </a:r>
            <a:r>
              <a:rPr lang="sr-Cyrl-RS" sz="4800" dirty="0"/>
              <a:t>   Хвала на пажњи!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504" y="1886269"/>
            <a:ext cx="8596668" cy="3880773"/>
          </a:xfrm>
        </p:spPr>
        <p:txBody>
          <a:bodyPr/>
          <a:lstStyle/>
          <a:p>
            <a:r>
              <a:rPr lang="sr-Cyrl-RS" dirty="0"/>
              <a:t>Хвала на пажњи и надамо се да сте уживали у нашој презентацији!</a:t>
            </a:r>
            <a:endParaRPr lang="en-GB" dirty="0"/>
          </a:p>
        </p:txBody>
      </p:sp>
      <p:pic>
        <p:nvPicPr>
          <p:cNvPr id="4098" name="Picture 2" descr="Emoji World Smileys &amp;amp; Emoji - App on Amazon App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405063"/>
            <a:ext cx="4084955" cy="408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92838" y="5397710"/>
            <a:ext cx="535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- Јаков Јаковљевић и Павле Рајков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39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800" dirty="0"/>
              <a:t>                Садржај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/>
              <a:t>У овој презентацији причаћемо о:</a:t>
            </a:r>
            <a:br>
              <a:rPr lang="sr-Cyrl-RS" dirty="0"/>
            </a:br>
            <a:br>
              <a:rPr lang="sr-Cyrl-RS" dirty="0"/>
            </a:br>
            <a:r>
              <a:rPr lang="sr-Cyrl-RS" dirty="0"/>
              <a:t>- О аутору</a:t>
            </a:r>
          </a:p>
          <a:p>
            <a:pPr marL="0" indent="0">
              <a:buNone/>
            </a:pPr>
            <a:r>
              <a:rPr lang="sr-Cyrl-RS" dirty="0"/>
              <a:t>- Увод у лектиру</a:t>
            </a:r>
            <a:r>
              <a:rPr lang="sr-Latn-RS" dirty="0"/>
              <a:t> </a:t>
            </a:r>
          </a:p>
          <a:p>
            <a:pPr marL="0" indent="0">
              <a:buNone/>
            </a:pPr>
            <a:r>
              <a:rPr lang="sr-Cyrl-RS" dirty="0"/>
              <a:t>- Потрага за благом</a:t>
            </a:r>
          </a:p>
          <a:p>
            <a:pPr marL="0" indent="0">
              <a:buNone/>
            </a:pPr>
            <a:r>
              <a:rPr lang="sr-Cyrl-RS" dirty="0"/>
              <a:t>- Кулминација радње</a:t>
            </a:r>
          </a:p>
          <a:p>
            <a:pPr marL="0" indent="0">
              <a:buNone/>
            </a:pPr>
            <a:r>
              <a:rPr lang="sr-Cyrl-RS" dirty="0"/>
              <a:t>- Вредност блага</a:t>
            </a:r>
          </a:p>
          <a:p>
            <a:pPr marL="0" indent="0">
              <a:buNone/>
            </a:pPr>
            <a:r>
              <a:rPr lang="sr-Cyrl-RS" dirty="0"/>
              <a:t>- Увод у разлике</a:t>
            </a:r>
          </a:p>
          <a:p>
            <a:pPr marL="0" indent="0">
              <a:buNone/>
            </a:pPr>
            <a:r>
              <a:rPr lang="sr-Cyrl-RS" dirty="0"/>
              <a:t>- Разлике између књиге и филма </a:t>
            </a:r>
          </a:p>
        </p:txBody>
      </p:sp>
      <p:sp>
        <p:nvSpPr>
          <p:cNvPr id="4" name="AutoShape 2" descr="Lampara, figura, kovčeg sa blagom - Kengur"/>
          <p:cNvSpPr>
            <a:spLocks noChangeAspect="1" noChangeArrowheads="1"/>
          </p:cNvSpPr>
          <p:nvPr/>
        </p:nvSpPr>
        <p:spPr bwMode="auto">
          <a:xfrm flipH="1">
            <a:off x="-2484106" y="-144463"/>
            <a:ext cx="2639681" cy="263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Lampara, figura, kovčeg sa blagom - Kengur"/>
          <p:cNvSpPr>
            <a:spLocks noChangeAspect="1" noChangeArrowheads="1"/>
          </p:cNvSpPr>
          <p:nvPr/>
        </p:nvSpPr>
        <p:spPr bwMode="auto">
          <a:xfrm>
            <a:off x="155574" y="-144463"/>
            <a:ext cx="3461089" cy="346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Discover 13 Kovčeg sa blagom and pirate treasure chest ideas | treasure  chest, treasure chest cake, pirate cake and 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823" y="3410356"/>
            <a:ext cx="3970357" cy="296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18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377" y="609600"/>
            <a:ext cx="9000625" cy="1320800"/>
          </a:xfrm>
        </p:spPr>
        <p:txBody>
          <a:bodyPr/>
          <a:lstStyle/>
          <a:p>
            <a:r>
              <a:rPr lang="sr-Cyrl-RS" dirty="0"/>
              <a:t>               </a:t>
            </a:r>
            <a:r>
              <a:rPr lang="sr-Cyrl-RS" sz="4000" dirty="0"/>
              <a:t>  </a:t>
            </a:r>
            <a:r>
              <a:rPr lang="sr-Cyrl-RS" sz="4400" dirty="0"/>
              <a:t>     О аутору</a:t>
            </a:r>
            <a:r>
              <a:rPr lang="sr-Cyrl-RS" dirty="0"/>
              <a:t>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0194" y="1715679"/>
            <a:ext cx="7164371" cy="42314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CS" b="1" dirty="0"/>
              <a:t>Самјуел Лангхорн Клеменс</a:t>
            </a:r>
            <a:r>
              <a:rPr lang="sr-Cyrl-CS" dirty="0"/>
              <a:t> (енгл. </a:t>
            </a:r>
            <a:r>
              <a:rPr lang="en-GB" i="1" dirty="0"/>
              <a:t>Samuel Langhorne Clemens</a:t>
            </a:r>
            <a:r>
              <a:rPr lang="sr-Cyrl-RS" i="1" dirty="0"/>
              <a:t>; </a:t>
            </a:r>
            <a:r>
              <a:rPr lang="sr-Cyrl-RS" dirty="0"/>
              <a:t>рођен: </a:t>
            </a:r>
            <a:r>
              <a:rPr lang="sr-Cyrl-CS" dirty="0"/>
              <a:t>Флорида, 30. новембар 1835 – умро: Рединг, 21. април 1910),</a:t>
            </a:r>
            <a:r>
              <a:rPr lang="sr-Cyrl-CS" baseline="30000" dirty="0"/>
              <a:t> </a:t>
            </a:r>
            <a:r>
              <a:rPr lang="sr-Cyrl-CS" dirty="0"/>
              <a:t>познатији под књижевним псеудонимом </a:t>
            </a:r>
            <a:r>
              <a:rPr lang="sr-Cyrl-CS" b="1" dirty="0"/>
              <a:t>Марк Твен</a:t>
            </a:r>
            <a:r>
              <a:rPr lang="sr-Cyrl-CS" dirty="0"/>
              <a:t> (</a:t>
            </a:r>
            <a:r>
              <a:rPr lang="en-GB" i="1" dirty="0"/>
              <a:t>Mark Twain</a:t>
            </a:r>
            <a:r>
              <a:rPr lang="en-GB" dirty="0"/>
              <a:t>), </a:t>
            </a:r>
            <a:r>
              <a:rPr lang="sr-Cyrl-CS" dirty="0"/>
              <a:t>био је амерички књижевник. У опсежном животном делу остварио је широку лествицу осећаја и мисли, од пуне животне радости до потпуног безнађа.    </a:t>
            </a:r>
          </a:p>
          <a:p>
            <a:pPr marL="0" indent="0">
              <a:buNone/>
            </a:pPr>
            <a:endParaRPr lang="sr-Cyrl-CS" dirty="0"/>
          </a:p>
          <a:p>
            <a:pPr marL="0" indent="0">
              <a:buNone/>
            </a:pPr>
            <a:r>
              <a:rPr lang="sr-Cyrl-CS" dirty="0"/>
              <a:t> </a:t>
            </a:r>
          </a:p>
          <a:p>
            <a:pPr marL="0" indent="0">
              <a:buNone/>
            </a:pPr>
            <a:r>
              <a:rPr lang="ru-RU" b="1" dirty="0"/>
              <a:t> Његова најзначајнија дела су:</a:t>
            </a:r>
          </a:p>
          <a:p>
            <a:r>
              <a:rPr lang="ru-RU" dirty="0"/>
              <a:t>„</a:t>
            </a:r>
            <a:r>
              <a:rPr lang="ru-RU" dirty="0">
                <a:hlinkClick r:id="rId2" tooltip="Doživljaji Toma Sojera"/>
              </a:rPr>
              <a:t>Доживљаји Тома Сојера</a:t>
            </a:r>
            <a:r>
              <a:rPr lang="ru-RU" dirty="0"/>
              <a:t>“ 1876,</a:t>
            </a:r>
          </a:p>
          <a:p>
            <a:r>
              <a:rPr lang="ru-RU" dirty="0"/>
              <a:t>„</a:t>
            </a:r>
            <a:r>
              <a:rPr lang="ru-RU" dirty="0">
                <a:hlinkClick r:id="rId3" tooltip="Краљевић и просјак"/>
              </a:rPr>
              <a:t>Краљевић и просјак</a:t>
            </a:r>
            <a:r>
              <a:rPr lang="ru-RU" dirty="0"/>
              <a:t>“ 1882,.</a:t>
            </a:r>
          </a:p>
          <a:p>
            <a:r>
              <a:rPr lang="ru-RU" dirty="0"/>
              <a:t>„</a:t>
            </a:r>
            <a:r>
              <a:rPr lang="ru-RU" dirty="0">
                <a:hlinkClick r:id="rId4" tooltip="Живот на Мисисипију (страница не постоји)"/>
              </a:rPr>
              <a:t>Живот на Мисисипију</a:t>
            </a:r>
            <a:r>
              <a:rPr lang="ru-RU" dirty="0"/>
              <a:t>“ 1883,</a:t>
            </a:r>
          </a:p>
          <a:p>
            <a:r>
              <a:rPr lang="ru-RU" dirty="0"/>
              <a:t>„</a:t>
            </a:r>
            <a:r>
              <a:rPr lang="ru-RU" dirty="0">
                <a:hlinkClick r:id="rId5" tooltip="Доживљаји Хаклберија Фина (страница не постоји)"/>
              </a:rPr>
              <a:t>Доживљаји Хаклберија Фина</a:t>
            </a:r>
            <a:r>
              <a:rPr lang="ru-RU" dirty="0"/>
              <a:t>“ 1884,</a:t>
            </a:r>
          </a:p>
          <a:p>
            <a:r>
              <a:rPr lang="ru-RU" dirty="0"/>
              <a:t>„</a:t>
            </a:r>
            <a:r>
              <a:rPr lang="ru-RU" dirty="0">
                <a:hlinkClick r:id="rId6" tooltip="Јенки на двору краља Артура (страница не постоји)"/>
              </a:rPr>
              <a:t>Јенки на двору краља Артура</a:t>
            </a:r>
            <a:r>
              <a:rPr lang="ru-RU" dirty="0"/>
              <a:t>“ 1889.</a:t>
            </a:r>
          </a:p>
          <a:p>
            <a:pPr marL="0" indent="0">
              <a:buNone/>
            </a:pPr>
            <a:endParaRPr lang="sr-Cyrl-CS" dirty="0"/>
          </a:p>
        </p:txBody>
      </p:sp>
      <p:pic>
        <p:nvPicPr>
          <p:cNvPr id="1030" name="Picture 6" descr="https://upload.wikimedia.org/wikipedia/commons/thumb/0/0c/Mark_Twain_by_AF_Bradley.jpg/500px-Mark_Twain_by_AF_Bradle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93" y="609600"/>
            <a:ext cx="3007629" cy="422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d/df/Mark_Twain_Signatures-2.svg/1280px-Mark_Twain_Signatures-2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96" y="5062502"/>
            <a:ext cx="2691794" cy="161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56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  </a:t>
            </a:r>
            <a:r>
              <a:rPr lang="sr-Cyrl-RS" sz="4400" dirty="0"/>
              <a:t>    Доживљаји Тома Сојера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42" y="2072081"/>
            <a:ext cx="8059479" cy="3969281"/>
          </a:xfrm>
        </p:spPr>
        <p:txBody>
          <a:bodyPr/>
          <a:lstStyle/>
          <a:p>
            <a:pPr marL="0" indent="0">
              <a:buNone/>
            </a:pPr>
            <a:r>
              <a:rPr lang="en-US" b="1" i="1" noProof="1"/>
              <a:t>Доживљаји Тома Сојера</a:t>
            </a:r>
            <a:r>
              <a:rPr lang="en-US" noProof="1"/>
              <a:t> је роман писца Марка Твена који је објављен 1876. године. Роман говори о дечаку који проводи детињство дуж реке Мисисипи. Радња се одвија у измишљеном граду Ст. Петерсбургу, који је инспирисан Ханибалом (град у Мисурију), где је</a:t>
            </a:r>
            <a:r>
              <a:rPr lang="sr-Cyrl-RS" noProof="1"/>
              <a:t> </a:t>
            </a:r>
            <a:r>
              <a:rPr lang="en-US" noProof="1"/>
              <a:t>Твен живео.</a:t>
            </a:r>
          </a:p>
          <a:p>
            <a:pPr marL="0" indent="0">
              <a:buNone/>
            </a:pPr>
            <a:r>
              <a:rPr lang="en-US" noProof="1"/>
              <a:t> </a:t>
            </a:r>
          </a:p>
          <a:p>
            <a:pPr marL="0" indent="0">
              <a:buNone/>
            </a:pPr>
            <a:r>
              <a:rPr lang="en-US" noProof="1"/>
              <a:t>Роман Марка Твена „Доживљаји Тома Сојера“, поред тога што га је лансирао у сам врх светске књижевности, својеврсна је  пишчева аутобиографија.</a:t>
            </a:r>
          </a:p>
        </p:txBody>
      </p:sp>
      <p:pic>
        <p:nvPicPr>
          <p:cNvPr id="2050" name="Picture 2" descr="Doživljaji Toma Sojera | Delfi knjižare | Sve dobre knjige na jednom mes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504" y="1591746"/>
            <a:ext cx="2884678" cy="444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36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           </a:t>
            </a:r>
            <a:r>
              <a:rPr lang="sr-Cyrl-RS" sz="4800" dirty="0"/>
              <a:t>Потрага за благом</a:t>
            </a:r>
            <a:r>
              <a:rPr lang="sr-Cyrl-RS" dirty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Потрага за благом у роману „Доживљаји Тома Сојера” спада у најузбудљивије авантуре овог јунака. Том и Хаклбери Фин прво траже закопано благо у уклетој кући и напуштеном млину, где случајно откривају скривено злато Индијанца Џоа.</a:t>
            </a:r>
            <a:endParaRPr lang="en-GB" dirty="0"/>
          </a:p>
        </p:txBody>
      </p:sp>
      <p:pic>
        <p:nvPicPr>
          <p:cNvPr id="8194" name="Picture 2" descr="Pronađen kovčeg sa blagom ekscentričnog trgovca: Životi su izgubljeni u  potrazi za njim - B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11" y="3480342"/>
            <a:ext cx="4298334" cy="296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olar u padu četvrti dan zaredom | Novosadski informativni portal 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56" y="3928652"/>
            <a:ext cx="3557755" cy="233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 money-mouth emoji face with a big grin and dollar signs for eyes,  conveying a sense of wealth or greed in bright yellow tones. 54044176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96" y="4100975"/>
            <a:ext cx="2777572" cy="277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340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        </a:t>
            </a:r>
            <a:r>
              <a:rPr lang="sr-Cyrl-RS" sz="4400" dirty="0"/>
              <a:t>  Кулминација радње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99066" y="2160589"/>
            <a:ext cx="8703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Два дечака, са лопатама одлучују да копају испод дрвећа у потрази за благом. Међутим, нису успели да га пронађу и договорили су се да ће касније отићи до </a:t>
            </a:r>
            <a:r>
              <a:rPr lang="ru-RU" dirty="0"/>
              <a:t>„</a:t>
            </a:r>
            <a:r>
              <a:rPr lang="sr-Cyrl-RS" dirty="0"/>
              <a:t>у</a:t>
            </a:r>
            <a:r>
              <a:rPr lang="sr-Cyrl-R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клете куће” да га пронађу. 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Lop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" y="3661186"/>
            <a:ext cx="2333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oney Bags Stock Photos, Images and Backgrounds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700" y="3932584"/>
            <a:ext cx="4517362" cy="246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01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5400" dirty="0"/>
              <a:t>         Наставак радње</a:t>
            </a:r>
            <a:r>
              <a:rPr lang="sr-Cyrl-RS" dirty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solidFill>
                  <a:schemeClr val="tx1"/>
                </a:solidFill>
              </a:rPr>
              <a:t>Том и Хак улазе у </a:t>
            </a:r>
            <a:r>
              <a:rPr lang="ru-RU" dirty="0"/>
              <a:t>„</a:t>
            </a:r>
            <a:r>
              <a:rPr lang="sr-Cyrl-RS" dirty="0">
                <a:solidFill>
                  <a:schemeClr val="tx1"/>
                </a:solidFill>
              </a:rPr>
              <a:t>уклету кућу” у потрази за благом. </a:t>
            </a:r>
            <a:r>
              <a:rPr lang="ru-RU" dirty="0"/>
              <a:t>Међутим, њихову срећу прекида долазак опасног Индијанца Џоа и његовог саучесника који откривају благо и сумњају да их неко прати.</a:t>
            </a:r>
          </a:p>
          <a:p>
            <a:r>
              <a:rPr lang="ru-RU" dirty="0"/>
              <a:t>У страху за живот, дечаци скривени на спрату посматрају како се Индијанац Џо умало попне до њих пре него што степенице пукну. Разбојници на крају одлучују да узму злато и склоне га на друго, тајно место, остављајући Тома и Хака одлучне да га пронађу. </a:t>
            </a:r>
          </a:p>
          <a:p>
            <a:endParaRPr lang="en-GB" dirty="0"/>
          </a:p>
        </p:txBody>
      </p:sp>
      <p:pic>
        <p:nvPicPr>
          <p:cNvPr id="11266" name="Picture 2" descr="How to Find Hidden Money During a Divorce | Blog - Joshua E. Ster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45" y="4541722"/>
            <a:ext cx="3021216" cy="201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A cute boy talking animated vector cart... | characterbaza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113" y="3075095"/>
            <a:ext cx="1846288" cy="328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5231876" y="4634394"/>
            <a:ext cx="3649293" cy="1828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881169" y="4404205"/>
            <a:ext cx="1637584" cy="23018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25035" y="4841033"/>
            <a:ext cx="3556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Брже, сакривај ове паре. Брже – убиће нас. Видеће онај Индијанац коме паре, а коме опанци.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986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400" dirty="0"/>
              <a:t>      Занимљивост о благу</a:t>
            </a:r>
            <a:r>
              <a:rPr lang="sr-Cyrl-RS" dirty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У књизи, благо се процењујуе да вреди око 12000 америчких долара. Данас, тај новац вреди око 370000 америчких долара или </a:t>
            </a:r>
            <a:r>
              <a:rPr lang="en-GB" dirty="0"/>
              <a:t>37.250.000</a:t>
            </a:r>
            <a:r>
              <a:rPr lang="sr-Cyrl-RS" dirty="0"/>
              <a:t> српских динара. </a:t>
            </a:r>
          </a:p>
          <a:p>
            <a:endParaRPr lang="sr-Cyrl-RS" dirty="0"/>
          </a:p>
          <a:p>
            <a:r>
              <a:rPr lang="sr-Cyrl-RS" dirty="0"/>
              <a:t>За тај новац може се купити: </a:t>
            </a:r>
            <a:br>
              <a:rPr lang="sr-Cyrl-RS" dirty="0"/>
            </a:br>
            <a:endParaRPr lang="sr-Cyrl-RS" dirty="0"/>
          </a:p>
          <a:p>
            <a:pPr marL="0" indent="0">
              <a:buNone/>
            </a:pPr>
            <a:r>
              <a:rPr lang="sr-Cyrl-RS" dirty="0"/>
              <a:t>-    5, 7 килограма чистог злата </a:t>
            </a:r>
          </a:p>
          <a:p>
            <a:pPr>
              <a:buFontTx/>
              <a:buChar char="-"/>
            </a:pPr>
            <a:r>
              <a:rPr lang="sr-Cyrl-RS" dirty="0"/>
              <a:t>Мањи авион или јахта</a:t>
            </a:r>
          </a:p>
          <a:p>
            <a:pPr>
              <a:buFontTx/>
              <a:buChar char="-"/>
            </a:pPr>
            <a:endParaRPr lang="sr-Cyrl-RS" dirty="0"/>
          </a:p>
          <a:p>
            <a:pPr>
              <a:buFontTx/>
              <a:buChar char="-"/>
            </a:pPr>
            <a:r>
              <a:rPr lang="sr-Cyrl-RS" dirty="0"/>
              <a:t>Тај новац је једнак 360 просечних плата (30 година рада) у Србији ове године </a:t>
            </a:r>
          </a:p>
        </p:txBody>
      </p:sp>
      <p:pic>
        <p:nvPicPr>
          <p:cNvPr id="9218" name="Picture 2" descr="Greed - Free smileys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394" y="2160589"/>
            <a:ext cx="3288645" cy="328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941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           </a:t>
            </a:r>
            <a:r>
              <a:rPr lang="sr-Cyrl-RS" sz="5400" dirty="0"/>
              <a:t> Увод у разлике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Након лектире </a:t>
            </a:r>
            <a:r>
              <a:rPr lang="ru-RU" dirty="0"/>
              <a:t>„</a:t>
            </a:r>
            <a:r>
              <a:rPr lang="sr-Cyrl-RS" dirty="0"/>
              <a:t>Доживљаји Тома </a:t>
            </a:r>
            <a:r>
              <a:rPr lang="sr-Cyrl-RS" dirty="0" err="1"/>
              <a:t>Сојера</a:t>
            </a:r>
            <a:r>
              <a:rPr lang="sr-Cyrl-RS" dirty="0"/>
              <a:t>“ направљени су разни филмови. </a:t>
            </a:r>
          </a:p>
        </p:txBody>
      </p:sp>
      <p:pic>
        <p:nvPicPr>
          <p:cNvPr id="6146" name="Picture 2" descr="File:Eo circle green white checkmark.sv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507" y="4666584"/>
            <a:ext cx="1955881" cy="195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LASICI SVETSKE KNJIŽEVNOSTI ZA DECU: DOŽIVLJAJI TOMA SOJERA - Mark Tven |  Vulkan izdavaštv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30" y="3387666"/>
            <a:ext cx="2141279" cy="314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om Sojer, film, 1936. – nikolaradojic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24" y="3302824"/>
            <a:ext cx="2421478" cy="323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ownload False, Icon, Symbol. Royalty-Free Vector Graphic -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664" y="4654785"/>
            <a:ext cx="1880948" cy="197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4349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564</TotalTime>
  <Words>853</Words>
  <Application>Microsoft Macintosh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Google Sans</vt:lpstr>
      <vt:lpstr>Trebuchet MS</vt:lpstr>
      <vt:lpstr>Wingdings 3</vt:lpstr>
      <vt:lpstr>Facet</vt:lpstr>
      <vt:lpstr>Доживљаји Тома Сојера - Потрага за благом -  </vt:lpstr>
      <vt:lpstr>                Садржај</vt:lpstr>
      <vt:lpstr>                      О аутору </vt:lpstr>
      <vt:lpstr>      Доживљаји Тома Сојера</vt:lpstr>
      <vt:lpstr>           Потрага за благом </vt:lpstr>
      <vt:lpstr>          Кулминација радње</vt:lpstr>
      <vt:lpstr>         Наставак радње </vt:lpstr>
      <vt:lpstr>      Занимљивост о благу </vt:lpstr>
      <vt:lpstr>            Увод у разлике</vt:lpstr>
      <vt:lpstr>    Разлике између филма                  и књиге </vt:lpstr>
      <vt:lpstr>     И још много њих.......</vt:lpstr>
      <vt:lpstr>              Хвала на пажњи!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Доживљаји Тома Сојера - Потрага за благом -</dc:title>
  <dc:creator>Inspektor</dc:creator>
  <cp:lastModifiedBy>Office</cp:lastModifiedBy>
  <cp:revision>28</cp:revision>
  <dcterms:created xsi:type="dcterms:W3CDTF">2026-05-30T10:56:26Z</dcterms:created>
  <dcterms:modified xsi:type="dcterms:W3CDTF">2026-07-01T15:23:30Z</dcterms:modified>
</cp:coreProperties>
</file>